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sldIdLst>
    <p:sldId id="275" r:id="rId2"/>
    <p:sldId id="258" r:id="rId3"/>
    <p:sldId id="262" r:id="rId4"/>
    <p:sldId id="263" r:id="rId5"/>
    <p:sldId id="260" r:id="rId6"/>
    <p:sldId id="261" r:id="rId7"/>
    <p:sldId id="264" r:id="rId8"/>
    <p:sldId id="265" r:id="rId9"/>
    <p:sldId id="268" r:id="rId10"/>
    <p:sldId id="267" r:id="rId11"/>
    <p:sldId id="266" r:id="rId12"/>
    <p:sldId id="269" r:id="rId13"/>
    <p:sldId id="270" r:id="rId14"/>
    <p:sldId id="271" r:id="rId15"/>
    <p:sldId id="276" r:id="rId16"/>
    <p:sldId id="277" r:id="rId17"/>
    <p:sldId id="278" r:id="rId18"/>
    <p:sldId id="279" r:id="rId19"/>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s Cherry" userId="e14dfef14f38cef4" providerId="LiveId" clId="{D22C922D-C771-49DD-B1ED-72928AA044A9}"/>
    <pc:docChg chg="custSel modSld">
      <pc:chgData name="Georges Cherry" userId="e14dfef14f38cef4" providerId="LiveId" clId="{D22C922D-C771-49DD-B1ED-72928AA044A9}" dt="2019-12-05T19:18:10.173" v="37" actId="20577"/>
      <pc:docMkLst>
        <pc:docMk/>
      </pc:docMkLst>
      <pc:sldChg chg="modSp">
        <pc:chgData name="Georges Cherry" userId="e14dfef14f38cef4" providerId="LiveId" clId="{D22C922D-C771-49DD-B1ED-72928AA044A9}" dt="2019-12-05T19:17:15.289" v="0" actId="15"/>
        <pc:sldMkLst>
          <pc:docMk/>
          <pc:sldMk cId="361238524" sldId="277"/>
        </pc:sldMkLst>
        <pc:spChg chg="mod">
          <ac:chgData name="Georges Cherry" userId="e14dfef14f38cef4" providerId="LiveId" clId="{D22C922D-C771-49DD-B1ED-72928AA044A9}" dt="2019-12-05T19:17:15.289" v="0" actId="15"/>
          <ac:spMkLst>
            <pc:docMk/>
            <pc:sldMk cId="361238524" sldId="277"/>
            <ac:spMk id="3" creationId="{9B4D67F9-9D47-412B-BCC7-9BDBC29F7E9A}"/>
          </ac:spMkLst>
        </pc:spChg>
      </pc:sldChg>
      <pc:sldChg chg="modSp">
        <pc:chgData name="Georges Cherry" userId="e14dfef14f38cef4" providerId="LiveId" clId="{D22C922D-C771-49DD-B1ED-72928AA044A9}" dt="2019-12-05T19:18:10.173" v="37" actId="20577"/>
        <pc:sldMkLst>
          <pc:docMk/>
          <pc:sldMk cId="3396657911" sldId="278"/>
        </pc:sldMkLst>
        <pc:spChg chg="mod">
          <ac:chgData name="Georges Cherry" userId="e14dfef14f38cef4" providerId="LiveId" clId="{D22C922D-C771-49DD-B1ED-72928AA044A9}" dt="2019-12-05T19:17:53.075" v="23" actId="20577"/>
          <ac:spMkLst>
            <pc:docMk/>
            <pc:sldMk cId="3396657911" sldId="278"/>
            <ac:spMk id="2" creationId="{74161E97-1B9D-46B2-9BA8-F5975AD4CE9A}"/>
          </ac:spMkLst>
        </pc:spChg>
        <pc:spChg chg="mod">
          <ac:chgData name="Georges Cherry" userId="e14dfef14f38cef4" providerId="LiveId" clId="{D22C922D-C771-49DD-B1ED-72928AA044A9}" dt="2019-12-05T19:18:10.173" v="37" actId="20577"/>
          <ac:spMkLst>
            <pc:docMk/>
            <pc:sldMk cId="3396657911" sldId="278"/>
            <ac:spMk id="3" creationId="{FF36FFDC-4813-48B9-848C-4C9B1ED1BF7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9C053F-48BC-41A6-BB77-5EFCF32CA448}" type="datetimeFigureOut">
              <a:rPr lang="fr-FR" smtClean="0"/>
              <a:t>05/12/2019</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253181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C053F-48BC-41A6-BB77-5EFCF32CA448}" type="datetimeFigureOut">
              <a:rPr lang="fr-FR" smtClean="0"/>
              <a:t>05/12/2019</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240446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C053F-48BC-41A6-BB77-5EFCF32CA448}" type="datetimeFigureOut">
              <a:rPr lang="fr-FR" smtClean="0"/>
              <a:t>05/12/2019</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A63C07C-74BE-4AE5-B7A1-C2134B1284CB}"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889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99C053F-48BC-41A6-BB77-5EFCF32CA448}" type="datetimeFigureOut">
              <a:rPr lang="fr-FR" smtClean="0"/>
              <a:t>05/12/2019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211278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99C053F-48BC-41A6-BB77-5EFCF32CA448}" type="datetimeFigureOut">
              <a:rPr lang="fr-FR" smtClean="0"/>
              <a:t>05/12/2019</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A63C07C-74BE-4AE5-B7A1-C2134B1284CB}"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0920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99C053F-48BC-41A6-BB77-5EFCF32CA448}" type="datetimeFigureOut">
              <a:rPr lang="fr-FR" smtClean="0"/>
              <a:t>05/12/2019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3092535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9C053F-48BC-41A6-BB77-5EFCF32CA448}" type="datetimeFigureOut">
              <a:rPr lang="fr-FR" smtClean="0"/>
              <a:t>05/12/2019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3266266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9C053F-48BC-41A6-BB77-5EFCF32CA448}" type="datetimeFigureOut">
              <a:rPr lang="fr-FR" smtClean="0"/>
              <a:t>05/12/2019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18809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9C053F-48BC-41A6-BB77-5EFCF32CA448}" type="datetimeFigureOut">
              <a:rPr lang="fr-FR" smtClean="0"/>
              <a:t>05/12/2019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422407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C053F-48BC-41A6-BB77-5EFCF32CA448}" type="datetimeFigureOut">
              <a:rPr lang="fr-FR" smtClean="0"/>
              <a:t>05/12/2019</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32786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9C053F-48BC-41A6-BB77-5EFCF32CA448}" type="datetimeFigureOut">
              <a:rPr lang="fr-FR" smtClean="0"/>
              <a:t>05/12/2019</a:t>
            </a:fld>
            <a:endParaRPr lang="fr-FR"/>
          </a:p>
        </p:txBody>
      </p:sp>
      <p:sp>
        <p:nvSpPr>
          <p:cNvPr id="6" name="Footer Placeholder 5"/>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403530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9C053F-48BC-41A6-BB77-5EFCF32CA448}" type="datetimeFigureOut">
              <a:rPr lang="fr-FR" smtClean="0"/>
              <a:t>05/12/2019</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344113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9C053F-48BC-41A6-BB77-5EFCF32CA448}" type="datetimeFigureOut">
              <a:rPr lang="fr-FR" smtClean="0"/>
              <a:t>05/12/2019</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327764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C053F-48BC-41A6-BB77-5EFCF32CA448}" type="datetimeFigureOut">
              <a:rPr lang="fr-FR" smtClean="0"/>
              <a:t>05/12/2019</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274390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9C053F-48BC-41A6-BB77-5EFCF32CA448}" type="datetimeFigureOut">
              <a:rPr lang="fr-FR" smtClean="0"/>
              <a:t>05/12/2019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382216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9C053F-48BC-41A6-BB77-5EFCF32CA448}" type="datetimeFigureOut">
              <a:rPr lang="fr-FR" smtClean="0"/>
              <a:t>05/12/2019</a:t>
            </a:fld>
            <a:endParaRPr lang="fr-FR"/>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A63C07C-74BE-4AE5-B7A1-C2134B1284CB}" type="slidenum">
              <a:rPr lang="fr-FR" smtClean="0"/>
              <a:t>‹N°›</a:t>
            </a:fld>
            <a:endParaRPr lang="fr-FR"/>
          </a:p>
        </p:txBody>
      </p:sp>
    </p:spTree>
    <p:extLst>
      <p:ext uri="{BB962C8B-B14F-4D97-AF65-F5344CB8AC3E}">
        <p14:creationId xmlns:p14="http://schemas.microsoft.com/office/powerpoint/2010/main" val="52119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9C053F-48BC-41A6-BB77-5EFCF32CA448}" type="datetimeFigureOut">
              <a:rPr lang="fr-FR" smtClean="0"/>
              <a:t>05/12/2019</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A63C07C-74BE-4AE5-B7A1-C2134B1284CB}" type="slidenum">
              <a:rPr lang="fr-FR" smtClean="0"/>
              <a:t>‹N°›</a:t>
            </a:fld>
            <a:endParaRPr lang="fr-FR"/>
          </a:p>
        </p:txBody>
      </p:sp>
    </p:spTree>
    <p:extLst>
      <p:ext uri="{BB962C8B-B14F-4D97-AF65-F5344CB8AC3E}">
        <p14:creationId xmlns:p14="http://schemas.microsoft.com/office/powerpoint/2010/main" val="19676427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09FE4-2D04-4B3C-A71C-8396909F9D92}"/>
              </a:ext>
            </a:extLst>
          </p:cNvPr>
          <p:cNvSpPr>
            <a:spLocks noGrp="1"/>
          </p:cNvSpPr>
          <p:nvPr>
            <p:ph type="ctrTitle"/>
          </p:nvPr>
        </p:nvSpPr>
        <p:spPr>
          <a:xfrm>
            <a:off x="2839449" y="2136803"/>
            <a:ext cx="7950468" cy="1617044"/>
          </a:xfrm>
        </p:spPr>
        <p:txBody>
          <a:bodyPr>
            <a:normAutofit fontScale="90000"/>
          </a:bodyPr>
          <a:lstStyle/>
          <a:p>
            <a:r>
              <a:rPr lang="fr-FR" sz="4000" b="1" dirty="0">
                <a:solidFill>
                  <a:schemeClr val="tx1"/>
                </a:solidFill>
                <a:latin typeface="+mn-lt"/>
              </a:rPr>
              <a:t>STAGE ERASMUS+</a:t>
            </a:r>
            <a:br>
              <a:rPr lang="fr-FR" sz="4000" b="1" dirty="0">
                <a:solidFill>
                  <a:schemeClr val="tx1"/>
                </a:solidFill>
                <a:latin typeface="+mn-lt"/>
              </a:rPr>
            </a:br>
            <a:r>
              <a:rPr lang="fr-FR" sz="4000" b="1" dirty="0">
                <a:solidFill>
                  <a:schemeClr val="tx1"/>
                </a:solidFill>
                <a:latin typeface="+mn-lt"/>
              </a:rPr>
              <a:t>SARAH BEN BRAHIM </a:t>
            </a:r>
            <a:br>
              <a:rPr lang="fr-FR" sz="4000" b="1" dirty="0">
                <a:solidFill>
                  <a:schemeClr val="tx1"/>
                </a:solidFill>
                <a:latin typeface="+mn-lt"/>
              </a:rPr>
            </a:br>
            <a:r>
              <a:rPr lang="fr-FR" sz="4000" b="1" dirty="0">
                <a:solidFill>
                  <a:schemeClr val="tx1"/>
                </a:solidFill>
                <a:latin typeface="+mn-lt"/>
              </a:rPr>
              <a:t>ET DANIEL VIEIRA NEVES</a:t>
            </a:r>
          </a:p>
        </p:txBody>
      </p:sp>
      <p:sp>
        <p:nvSpPr>
          <p:cNvPr id="3" name="Sous-titre 2">
            <a:extLst>
              <a:ext uri="{FF2B5EF4-FFF2-40B4-BE49-F238E27FC236}">
                <a16:creationId xmlns:a16="http://schemas.microsoft.com/office/drawing/2014/main" id="{C24F4C6B-575A-430B-9E24-B00BD41F139F}"/>
              </a:ext>
            </a:extLst>
          </p:cNvPr>
          <p:cNvSpPr>
            <a:spLocks noGrp="1"/>
          </p:cNvSpPr>
          <p:nvPr>
            <p:ph type="subTitle" idx="1"/>
          </p:nvPr>
        </p:nvSpPr>
        <p:spPr>
          <a:xfrm>
            <a:off x="2876929" y="4104331"/>
            <a:ext cx="9259504" cy="2460314"/>
          </a:xfrm>
        </p:spPr>
        <p:txBody>
          <a:bodyPr>
            <a:normAutofit/>
          </a:bodyPr>
          <a:lstStyle/>
          <a:p>
            <a:r>
              <a:rPr lang="fr-FR" sz="4000" b="1" dirty="0">
                <a:solidFill>
                  <a:schemeClr val="accent2">
                    <a:lumMod val="75000"/>
                  </a:schemeClr>
                </a:solidFill>
              </a:rPr>
              <a:t>AVEIRO – PORTUGAL</a:t>
            </a:r>
          </a:p>
          <a:p>
            <a:r>
              <a:rPr lang="fr-FR" sz="4000" b="1" dirty="0">
                <a:solidFill>
                  <a:schemeClr val="accent2">
                    <a:lumMod val="75000"/>
                  </a:schemeClr>
                </a:solidFill>
              </a:rPr>
              <a:t>DU 20 MAI 2019 AU 20 JUILLET 2019</a:t>
            </a:r>
          </a:p>
          <a:p>
            <a:endParaRPr lang="fr-FR" dirty="0"/>
          </a:p>
        </p:txBody>
      </p:sp>
      <p:pic>
        <p:nvPicPr>
          <p:cNvPr id="4" name="Picture 3">
            <a:extLst>
              <a:ext uri="{FF2B5EF4-FFF2-40B4-BE49-F238E27FC236}">
                <a16:creationId xmlns:a16="http://schemas.microsoft.com/office/drawing/2014/main" id="{1FC3D9CD-11B6-4BEA-BC0D-E0ED76101A53}"/>
              </a:ext>
            </a:extLst>
          </p:cNvPr>
          <p:cNvPicPr>
            <a:picLocks noChangeAspect="1"/>
          </p:cNvPicPr>
          <p:nvPr/>
        </p:nvPicPr>
        <p:blipFill>
          <a:blip r:embed="rId2"/>
          <a:stretch>
            <a:fillRect/>
          </a:stretch>
        </p:blipFill>
        <p:spPr>
          <a:xfrm>
            <a:off x="872321" y="456980"/>
            <a:ext cx="2718777" cy="868203"/>
          </a:xfrm>
          <a:prstGeom prst="rect">
            <a:avLst/>
          </a:prstGeom>
        </p:spPr>
      </p:pic>
      <p:pic>
        <p:nvPicPr>
          <p:cNvPr id="5" name="Content Placeholder 4">
            <a:extLst>
              <a:ext uri="{FF2B5EF4-FFF2-40B4-BE49-F238E27FC236}">
                <a16:creationId xmlns:a16="http://schemas.microsoft.com/office/drawing/2014/main" id="{86821FD9-821A-4CF6-8176-EB6E0721BD5F}"/>
              </a:ext>
            </a:extLst>
          </p:cNvPr>
          <p:cNvPicPr>
            <a:picLocks noChangeAspect="1"/>
          </p:cNvPicPr>
          <p:nvPr/>
        </p:nvPicPr>
        <p:blipFill>
          <a:blip r:embed="rId3"/>
          <a:stretch>
            <a:fillRect/>
          </a:stretch>
        </p:blipFill>
        <p:spPr>
          <a:xfrm>
            <a:off x="3905821" y="456980"/>
            <a:ext cx="2618072" cy="868204"/>
          </a:xfrm>
          <a:prstGeom prst="rect">
            <a:avLst/>
          </a:prstGeom>
        </p:spPr>
      </p:pic>
      <p:pic>
        <p:nvPicPr>
          <p:cNvPr id="6" name="Image 5">
            <a:extLst>
              <a:ext uri="{FF2B5EF4-FFF2-40B4-BE49-F238E27FC236}">
                <a16:creationId xmlns:a16="http://schemas.microsoft.com/office/drawing/2014/main" id="{89A37A0B-8D10-4691-8AAA-2E7217983F3E}"/>
              </a:ext>
            </a:extLst>
          </p:cNvPr>
          <p:cNvPicPr>
            <a:picLocks noChangeAspect="1"/>
          </p:cNvPicPr>
          <p:nvPr/>
        </p:nvPicPr>
        <p:blipFill>
          <a:blip r:embed="rId4"/>
          <a:stretch>
            <a:fillRect/>
          </a:stretch>
        </p:blipFill>
        <p:spPr>
          <a:xfrm>
            <a:off x="6838616" y="546826"/>
            <a:ext cx="1336131" cy="877659"/>
          </a:xfrm>
          <a:prstGeom prst="rect">
            <a:avLst/>
          </a:prstGeom>
          <a:noFill/>
          <a:ln cap="flat">
            <a:noFill/>
          </a:ln>
        </p:spPr>
      </p:pic>
      <p:pic>
        <p:nvPicPr>
          <p:cNvPr id="7" name="Image 5">
            <a:extLst>
              <a:ext uri="{FF2B5EF4-FFF2-40B4-BE49-F238E27FC236}">
                <a16:creationId xmlns:a16="http://schemas.microsoft.com/office/drawing/2014/main" id="{2EDBC5EA-92F5-45FF-B374-45DE615F8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6650" y="531644"/>
            <a:ext cx="3352222" cy="762378"/>
          </a:xfrm>
          <a:prstGeom prst="rect">
            <a:avLst/>
          </a:prstGeom>
        </p:spPr>
      </p:pic>
    </p:spTree>
    <p:extLst>
      <p:ext uri="{BB962C8B-B14F-4D97-AF65-F5344CB8AC3E}">
        <p14:creationId xmlns:p14="http://schemas.microsoft.com/office/powerpoint/2010/main" val="388157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8993" y="680987"/>
            <a:ext cx="8297053" cy="5496025"/>
          </a:xfrm>
        </p:spPr>
      </p:pic>
      <p:sp>
        <p:nvSpPr>
          <p:cNvPr id="5" name="TextBox 4">
            <a:extLst>
              <a:ext uri="{FF2B5EF4-FFF2-40B4-BE49-F238E27FC236}">
                <a16:creationId xmlns:a16="http://schemas.microsoft.com/office/drawing/2014/main" id="{5FFED7B2-A952-48D5-84B3-3304716DE654}"/>
              </a:ext>
            </a:extLst>
          </p:cNvPr>
          <p:cNvSpPr txBox="1"/>
          <p:nvPr/>
        </p:nvSpPr>
        <p:spPr>
          <a:xfrm>
            <a:off x="6692751" y="6186454"/>
            <a:ext cx="4366662" cy="646331"/>
          </a:xfrm>
          <a:prstGeom prst="rect">
            <a:avLst/>
          </a:prstGeom>
          <a:noFill/>
        </p:spPr>
        <p:txBody>
          <a:bodyPr wrap="square" rtlCol="0">
            <a:spAutoFit/>
          </a:bodyPr>
          <a:lstStyle/>
          <a:p>
            <a:pPr algn="r"/>
            <a:r>
              <a:rPr lang="fr-FR" dirty="0">
                <a:solidFill>
                  <a:srgbClr val="000000"/>
                </a:solidFill>
                <a:latin typeface="Arial Narrow" pitchFamily="34"/>
              </a:rPr>
              <a:t>Centre-ville d’ Aveiro - Portugal </a:t>
            </a:r>
          </a:p>
          <a:p>
            <a:endParaRPr lang="fr-FR" dirty="0"/>
          </a:p>
        </p:txBody>
      </p:sp>
    </p:spTree>
    <p:extLst>
      <p:ext uri="{BB962C8B-B14F-4D97-AF65-F5344CB8AC3E}">
        <p14:creationId xmlns:p14="http://schemas.microsoft.com/office/powerpoint/2010/main" val="188990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5051" y="649364"/>
            <a:ext cx="8460443" cy="5630040"/>
          </a:xfrm>
        </p:spPr>
      </p:pic>
      <p:sp>
        <p:nvSpPr>
          <p:cNvPr id="5" name="TextBox 4">
            <a:extLst>
              <a:ext uri="{FF2B5EF4-FFF2-40B4-BE49-F238E27FC236}">
                <a16:creationId xmlns:a16="http://schemas.microsoft.com/office/drawing/2014/main" id="{582FE109-4D70-4373-ACEB-B379011B2483}"/>
              </a:ext>
            </a:extLst>
          </p:cNvPr>
          <p:cNvSpPr txBox="1"/>
          <p:nvPr/>
        </p:nvSpPr>
        <p:spPr>
          <a:xfrm>
            <a:off x="6182625" y="6273079"/>
            <a:ext cx="5019493" cy="646331"/>
          </a:xfrm>
          <a:prstGeom prst="rect">
            <a:avLst/>
          </a:prstGeom>
          <a:noFill/>
        </p:spPr>
        <p:txBody>
          <a:bodyPr wrap="square" rtlCol="0">
            <a:spAutoFit/>
          </a:bodyPr>
          <a:lstStyle/>
          <a:p>
            <a:pPr algn="r"/>
            <a:r>
              <a:rPr lang="fr-FR" dirty="0">
                <a:solidFill>
                  <a:srgbClr val="000000"/>
                </a:solidFill>
                <a:latin typeface="Arial Narrow" pitchFamily="34"/>
              </a:rPr>
              <a:t>Centre-ville d’Aveiro - Portugal </a:t>
            </a:r>
          </a:p>
          <a:p>
            <a:endParaRPr lang="fr-FR" dirty="0"/>
          </a:p>
        </p:txBody>
      </p:sp>
    </p:spTree>
    <p:extLst>
      <p:ext uri="{BB962C8B-B14F-4D97-AF65-F5344CB8AC3E}">
        <p14:creationId xmlns:p14="http://schemas.microsoft.com/office/powerpoint/2010/main" val="277401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0026" y="720360"/>
            <a:ext cx="9514733" cy="5391682"/>
          </a:xfrm>
        </p:spPr>
      </p:pic>
      <p:sp>
        <p:nvSpPr>
          <p:cNvPr id="5" name="TextBox 4">
            <a:extLst>
              <a:ext uri="{FF2B5EF4-FFF2-40B4-BE49-F238E27FC236}">
                <a16:creationId xmlns:a16="http://schemas.microsoft.com/office/drawing/2014/main" id="{D7B73253-D12F-42CC-9CDF-B3716B12122C}"/>
              </a:ext>
            </a:extLst>
          </p:cNvPr>
          <p:cNvSpPr txBox="1"/>
          <p:nvPr/>
        </p:nvSpPr>
        <p:spPr>
          <a:xfrm>
            <a:off x="6192251" y="6119079"/>
            <a:ext cx="5468758" cy="646331"/>
          </a:xfrm>
          <a:prstGeom prst="rect">
            <a:avLst/>
          </a:prstGeom>
          <a:noFill/>
        </p:spPr>
        <p:txBody>
          <a:bodyPr wrap="square" rtlCol="0">
            <a:spAutoFit/>
          </a:bodyPr>
          <a:lstStyle/>
          <a:p>
            <a:pPr algn="r"/>
            <a:r>
              <a:rPr lang="fr-FR" dirty="0" err="1">
                <a:solidFill>
                  <a:srgbClr val="000000"/>
                </a:solidFill>
                <a:latin typeface="Arial Narrow" pitchFamily="34"/>
              </a:rPr>
              <a:t>Gafanhas</a:t>
            </a:r>
            <a:r>
              <a:rPr lang="fr-FR" dirty="0">
                <a:solidFill>
                  <a:srgbClr val="000000"/>
                </a:solidFill>
                <a:latin typeface="Arial Narrow" pitchFamily="34"/>
              </a:rPr>
              <a:t> da </a:t>
            </a:r>
            <a:r>
              <a:rPr lang="fr-FR" dirty="0" err="1">
                <a:solidFill>
                  <a:srgbClr val="000000"/>
                </a:solidFill>
                <a:latin typeface="Arial Narrow" pitchFamily="34"/>
              </a:rPr>
              <a:t>Encarnaçao</a:t>
            </a:r>
            <a:r>
              <a:rPr lang="fr-FR" dirty="0">
                <a:solidFill>
                  <a:srgbClr val="000000"/>
                </a:solidFill>
                <a:latin typeface="Arial Narrow" pitchFamily="34"/>
              </a:rPr>
              <a:t>, Aveiro - Portugal </a:t>
            </a:r>
          </a:p>
          <a:p>
            <a:endParaRPr lang="fr-FR" dirty="0"/>
          </a:p>
        </p:txBody>
      </p:sp>
    </p:spTree>
    <p:extLst>
      <p:ext uri="{BB962C8B-B14F-4D97-AF65-F5344CB8AC3E}">
        <p14:creationId xmlns:p14="http://schemas.microsoft.com/office/powerpoint/2010/main" val="24718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3569" y="710735"/>
            <a:ext cx="9565617" cy="5387229"/>
          </a:xfrm>
        </p:spPr>
      </p:pic>
      <p:sp>
        <p:nvSpPr>
          <p:cNvPr id="5" name="TextBox 4">
            <a:extLst>
              <a:ext uri="{FF2B5EF4-FFF2-40B4-BE49-F238E27FC236}">
                <a16:creationId xmlns:a16="http://schemas.microsoft.com/office/drawing/2014/main" id="{BA3466EF-2118-4463-A32C-5C69E4D67C6E}"/>
              </a:ext>
            </a:extLst>
          </p:cNvPr>
          <p:cNvSpPr txBox="1"/>
          <p:nvPr/>
        </p:nvSpPr>
        <p:spPr>
          <a:xfrm>
            <a:off x="7318409" y="6147265"/>
            <a:ext cx="4366662" cy="646331"/>
          </a:xfrm>
          <a:prstGeom prst="rect">
            <a:avLst/>
          </a:prstGeom>
          <a:noFill/>
        </p:spPr>
        <p:txBody>
          <a:bodyPr wrap="square" rtlCol="0">
            <a:spAutoFit/>
          </a:bodyPr>
          <a:lstStyle/>
          <a:p>
            <a:pPr algn="r"/>
            <a:r>
              <a:rPr lang="fr-FR" dirty="0" err="1">
                <a:solidFill>
                  <a:srgbClr val="000000"/>
                </a:solidFill>
                <a:latin typeface="Arial Narrow" pitchFamily="34"/>
              </a:rPr>
              <a:t>Gafanhas</a:t>
            </a:r>
            <a:r>
              <a:rPr lang="fr-FR" dirty="0">
                <a:solidFill>
                  <a:srgbClr val="000000"/>
                </a:solidFill>
                <a:latin typeface="Arial Narrow" pitchFamily="34"/>
              </a:rPr>
              <a:t> da </a:t>
            </a:r>
            <a:r>
              <a:rPr lang="fr-FR" dirty="0" err="1">
                <a:solidFill>
                  <a:srgbClr val="000000"/>
                </a:solidFill>
                <a:latin typeface="Arial Narrow" pitchFamily="34"/>
              </a:rPr>
              <a:t>Encarnaçao</a:t>
            </a:r>
            <a:r>
              <a:rPr lang="fr-FR" dirty="0">
                <a:solidFill>
                  <a:srgbClr val="000000"/>
                </a:solidFill>
                <a:latin typeface="Arial Narrow" pitchFamily="34"/>
              </a:rPr>
              <a:t> , </a:t>
            </a:r>
            <a:r>
              <a:rPr lang="fr-FR" dirty="0" err="1">
                <a:solidFill>
                  <a:srgbClr val="000000"/>
                </a:solidFill>
                <a:latin typeface="Arial Narrow" pitchFamily="34"/>
              </a:rPr>
              <a:t>Aveirao</a:t>
            </a:r>
            <a:r>
              <a:rPr lang="fr-FR" dirty="0">
                <a:solidFill>
                  <a:srgbClr val="000000"/>
                </a:solidFill>
                <a:latin typeface="Arial Narrow" pitchFamily="34"/>
              </a:rPr>
              <a:t> - Portugal </a:t>
            </a:r>
          </a:p>
          <a:p>
            <a:endParaRPr lang="fr-FR" dirty="0"/>
          </a:p>
        </p:txBody>
      </p:sp>
    </p:spTree>
    <p:extLst>
      <p:ext uri="{BB962C8B-B14F-4D97-AF65-F5344CB8AC3E}">
        <p14:creationId xmlns:p14="http://schemas.microsoft.com/office/powerpoint/2010/main" val="232556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302" y="689560"/>
            <a:ext cx="9569117" cy="5382629"/>
          </a:xfrm>
          <a:prstGeom prst="rect">
            <a:avLst/>
          </a:prstGeom>
        </p:spPr>
      </p:pic>
      <p:sp>
        <p:nvSpPr>
          <p:cNvPr id="3" name="TextBox 2">
            <a:extLst>
              <a:ext uri="{FF2B5EF4-FFF2-40B4-BE49-F238E27FC236}">
                <a16:creationId xmlns:a16="http://schemas.microsoft.com/office/drawing/2014/main" id="{AD3E2D0C-F327-4DA7-ADB8-4B35B46D2353}"/>
              </a:ext>
            </a:extLst>
          </p:cNvPr>
          <p:cNvSpPr txBox="1"/>
          <p:nvPr/>
        </p:nvSpPr>
        <p:spPr>
          <a:xfrm>
            <a:off x="7337660" y="6072189"/>
            <a:ext cx="4366662" cy="646331"/>
          </a:xfrm>
          <a:prstGeom prst="rect">
            <a:avLst/>
          </a:prstGeom>
          <a:noFill/>
        </p:spPr>
        <p:txBody>
          <a:bodyPr wrap="square" rtlCol="0">
            <a:spAutoFit/>
          </a:bodyPr>
          <a:lstStyle/>
          <a:p>
            <a:pPr algn="r"/>
            <a:r>
              <a:rPr lang="fr-FR" dirty="0">
                <a:solidFill>
                  <a:srgbClr val="000000"/>
                </a:solidFill>
                <a:latin typeface="Arial Narrow" pitchFamily="34"/>
              </a:rPr>
              <a:t>Costa Nova, Aveiro - Portugal </a:t>
            </a:r>
          </a:p>
          <a:p>
            <a:endParaRPr lang="fr-FR" dirty="0"/>
          </a:p>
        </p:txBody>
      </p:sp>
    </p:spTree>
    <p:extLst>
      <p:ext uri="{BB962C8B-B14F-4D97-AF65-F5344CB8AC3E}">
        <p14:creationId xmlns:p14="http://schemas.microsoft.com/office/powerpoint/2010/main" val="3773806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ED2D3-350A-4DC5-B03C-FF6FF1B49A35}"/>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39AA5182-941E-4509-952F-A35426C2673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17480" y="691431"/>
            <a:ext cx="5510757" cy="5542459"/>
          </a:xfrm>
          <a:prstGeom prst="rect">
            <a:avLst/>
          </a:prstGeom>
        </p:spPr>
      </p:pic>
    </p:spTree>
    <p:extLst>
      <p:ext uri="{BB962C8B-B14F-4D97-AF65-F5344CB8AC3E}">
        <p14:creationId xmlns:p14="http://schemas.microsoft.com/office/powerpoint/2010/main" val="878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09B76B-4CDA-4C3A-B7A7-2ADFC2D5C0B5}"/>
              </a:ext>
            </a:extLst>
          </p:cNvPr>
          <p:cNvSpPr>
            <a:spLocks noGrp="1"/>
          </p:cNvSpPr>
          <p:nvPr>
            <p:ph type="title"/>
          </p:nvPr>
        </p:nvSpPr>
        <p:spPr/>
        <p:txBody>
          <a:bodyPr/>
          <a:lstStyle/>
          <a:p>
            <a:r>
              <a:rPr lang="fr-FR" b="1" dirty="0"/>
              <a:t>ERASMUS+</a:t>
            </a:r>
          </a:p>
        </p:txBody>
      </p:sp>
      <p:sp>
        <p:nvSpPr>
          <p:cNvPr id="3" name="Espace réservé du contenu 2">
            <a:extLst>
              <a:ext uri="{FF2B5EF4-FFF2-40B4-BE49-F238E27FC236}">
                <a16:creationId xmlns:a16="http://schemas.microsoft.com/office/drawing/2014/main" id="{9B4D67F9-9D47-412B-BCC7-9BDBC29F7E9A}"/>
              </a:ext>
            </a:extLst>
          </p:cNvPr>
          <p:cNvSpPr>
            <a:spLocks noGrp="1"/>
          </p:cNvSpPr>
          <p:nvPr>
            <p:ph idx="1"/>
          </p:nvPr>
        </p:nvSpPr>
        <p:spPr/>
        <p:txBody>
          <a:bodyPr>
            <a:normAutofit/>
          </a:bodyPr>
          <a:lstStyle/>
          <a:p>
            <a:r>
              <a:rPr lang="fr-FR" sz="2000" dirty="0">
                <a:latin typeface="Arial" panose="020B0604020202020204" pitchFamily="34" charset="0"/>
                <a:cs typeface="Arial" panose="020B0604020202020204" pitchFamily="34" charset="0"/>
              </a:rPr>
              <a:t>Un programme de la Commission européenne.</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Il couvre plusieurs champs: </a:t>
            </a:r>
          </a:p>
          <a:p>
            <a:pPr lvl="1"/>
            <a:r>
              <a:rPr lang="fr-FR" sz="1800" dirty="0">
                <a:latin typeface="Arial" panose="020B0604020202020204" pitchFamily="34" charset="0"/>
                <a:cs typeface="Arial" panose="020B0604020202020204" pitchFamily="34" charset="0"/>
              </a:rPr>
              <a:t> l'éducation</a:t>
            </a:r>
          </a:p>
          <a:p>
            <a:pPr lvl="1"/>
            <a:r>
              <a:rPr lang="fr-FR" sz="1800" dirty="0">
                <a:latin typeface="Arial" panose="020B0604020202020204" pitchFamily="34" charset="0"/>
                <a:cs typeface="Arial" panose="020B0604020202020204" pitchFamily="34" charset="0"/>
              </a:rPr>
              <a:t> la formation, </a:t>
            </a:r>
          </a:p>
          <a:p>
            <a:pPr lvl="1"/>
            <a:r>
              <a:rPr lang="fr-FR" sz="1800" dirty="0">
                <a:latin typeface="Arial" panose="020B0604020202020204" pitchFamily="34" charset="0"/>
                <a:cs typeface="Arial" panose="020B0604020202020204" pitchFamily="34" charset="0"/>
              </a:rPr>
              <a:t>la jeunesse et le sport </a:t>
            </a:r>
          </a:p>
          <a:p>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38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161E97-1B9D-46B2-9BA8-F5975AD4CE9A}"/>
              </a:ext>
            </a:extLst>
          </p:cNvPr>
          <p:cNvSpPr>
            <a:spLocks noGrp="1"/>
          </p:cNvSpPr>
          <p:nvPr>
            <p:ph type="title"/>
          </p:nvPr>
        </p:nvSpPr>
        <p:spPr/>
        <p:txBody>
          <a:bodyPr/>
          <a:lstStyle/>
          <a:p>
            <a:r>
              <a:rPr lang="fr-FR" b="1" dirty="0"/>
              <a:t>Pour ?</a:t>
            </a:r>
          </a:p>
        </p:txBody>
      </p:sp>
      <p:sp>
        <p:nvSpPr>
          <p:cNvPr id="3" name="Espace réservé du contenu 2">
            <a:extLst>
              <a:ext uri="{FF2B5EF4-FFF2-40B4-BE49-F238E27FC236}">
                <a16:creationId xmlns:a16="http://schemas.microsoft.com/office/drawing/2014/main" id="{FF36FFDC-4813-48B9-848C-4C9B1ED1BF70}"/>
              </a:ext>
            </a:extLst>
          </p:cNvPr>
          <p:cNvSpPr>
            <a:spLocks noGrp="1"/>
          </p:cNvSpPr>
          <p:nvPr>
            <p:ph idx="1"/>
          </p:nvPr>
        </p:nvSpPr>
        <p:spPr/>
        <p:txBody>
          <a:bodyPr>
            <a:normAutofit/>
          </a:bodyPr>
          <a:lstStyle/>
          <a:p>
            <a:r>
              <a:rPr lang="fr-FR" sz="2000" dirty="0">
                <a:latin typeface="Arial" panose="020B0604020202020204" pitchFamily="34" charset="0"/>
                <a:cs typeface="Arial" panose="020B0604020202020204" pitchFamily="34" charset="0"/>
              </a:rPr>
              <a:t>étudier, </a:t>
            </a:r>
          </a:p>
          <a:p>
            <a:r>
              <a:rPr lang="fr-FR" sz="2000" dirty="0">
                <a:latin typeface="Arial" panose="020B0604020202020204" pitchFamily="34" charset="0"/>
                <a:cs typeface="Arial" panose="020B0604020202020204" pitchFamily="34" charset="0"/>
              </a:rPr>
              <a:t>se former,</a:t>
            </a:r>
          </a:p>
          <a:p>
            <a:r>
              <a:rPr lang="fr-FR" sz="2000" dirty="0">
                <a:latin typeface="Arial" panose="020B0604020202020204" pitchFamily="34" charset="0"/>
                <a:cs typeface="Arial" panose="020B0604020202020204" pitchFamily="34" charset="0"/>
              </a:rPr>
              <a:t>échanger, </a:t>
            </a:r>
          </a:p>
          <a:p>
            <a:r>
              <a:rPr lang="fr-FR" sz="2000" dirty="0">
                <a:latin typeface="Arial" panose="020B0604020202020204" pitchFamily="34" charset="0"/>
                <a:cs typeface="Arial" panose="020B0604020202020204" pitchFamily="34" charset="0"/>
              </a:rPr>
              <a:t>vivre de belles expériences…</a:t>
            </a:r>
          </a:p>
        </p:txBody>
      </p:sp>
    </p:spTree>
    <p:extLst>
      <p:ext uri="{BB962C8B-B14F-4D97-AF65-F5344CB8AC3E}">
        <p14:creationId xmlns:p14="http://schemas.microsoft.com/office/powerpoint/2010/main" val="3396657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6BB2F-373D-4B43-A986-38E54D441FE5}"/>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65A93A6F-0BCF-423C-9BEF-3879BABF9674}"/>
              </a:ext>
            </a:extLst>
          </p:cNvPr>
          <p:cNvSpPr>
            <a:spLocks noGrp="1"/>
          </p:cNvSpPr>
          <p:nvPr>
            <p:ph idx="1"/>
          </p:nvPr>
        </p:nvSpPr>
        <p:spPr>
          <a:xfrm>
            <a:off x="2425587" y="2133599"/>
            <a:ext cx="8915400" cy="4459705"/>
          </a:xfrm>
        </p:spPr>
        <p:txBody>
          <a:bodyPr>
            <a:normAutofit/>
          </a:bodyPr>
          <a:lstStyle/>
          <a:p>
            <a:pPr marL="0" indent="0">
              <a:buNone/>
            </a:pPr>
            <a:r>
              <a:rPr lang="fr-FR" sz="2000" dirty="0">
                <a:latin typeface="Arial" panose="020B0604020202020204" pitchFamily="34" charset="0"/>
                <a:cs typeface="Arial" panose="020B0604020202020204" pitchFamily="34" charset="0"/>
              </a:rPr>
              <a:t>Le programme ERASMUS + vise à donner aux étudiants, aux stagiaires, au personnel et d'une manière générale aux jeunes avec ou sans diplôme, la possibilité de séjourner à l’étranger pour renforcer leurs compétences et accroître leur employabilité. </a:t>
            </a:r>
          </a:p>
          <a:p>
            <a:pPr marL="0" indent="0">
              <a:buNone/>
            </a:pPr>
            <a:endParaRPr lang="fr-FR" sz="2000" dirty="0">
              <a:latin typeface="Arial" panose="020B0604020202020204" pitchFamily="34" charset="0"/>
              <a:cs typeface="Arial" panose="020B0604020202020204" pitchFamily="34" charset="0"/>
            </a:endParaRPr>
          </a:p>
          <a:p>
            <a:pPr marL="0" indent="0">
              <a:spcBef>
                <a:spcPts val="0"/>
              </a:spcBef>
              <a:buNone/>
            </a:pPr>
            <a:endParaRPr lang="fr-FR" sz="1200" b="1" dirty="0">
              <a:latin typeface="Arial" panose="020B0604020202020204" pitchFamily="34" charset="0"/>
              <a:cs typeface="Arial" panose="020B0604020202020204" pitchFamily="34" charset="0"/>
            </a:endParaRPr>
          </a:p>
          <a:p>
            <a:pPr marL="0" indent="0">
              <a:spcBef>
                <a:spcPts val="0"/>
              </a:spcBef>
              <a:buNone/>
            </a:pPr>
            <a:endParaRPr lang="fr-FR" sz="1200" b="1" dirty="0">
              <a:latin typeface="Arial" panose="020B0604020202020204" pitchFamily="34" charset="0"/>
              <a:cs typeface="Arial" panose="020B0604020202020204" pitchFamily="34" charset="0"/>
            </a:endParaRPr>
          </a:p>
          <a:p>
            <a:pPr marL="0" indent="0">
              <a:spcBef>
                <a:spcPts val="0"/>
              </a:spcBef>
              <a:buNone/>
            </a:pPr>
            <a:endParaRPr lang="fr-FR" sz="1200" b="1" dirty="0">
              <a:latin typeface="Arial" panose="020B0604020202020204" pitchFamily="34" charset="0"/>
              <a:cs typeface="Arial" panose="020B0604020202020204" pitchFamily="34" charset="0"/>
            </a:endParaRPr>
          </a:p>
          <a:p>
            <a:pPr marL="0" indent="0">
              <a:spcBef>
                <a:spcPts val="0"/>
              </a:spcBef>
              <a:buNone/>
            </a:pPr>
            <a:endParaRPr lang="fr-FR" sz="1200" b="1" dirty="0">
              <a:latin typeface="Arial" panose="020B0604020202020204" pitchFamily="34" charset="0"/>
              <a:cs typeface="Arial" panose="020B0604020202020204" pitchFamily="34" charset="0"/>
            </a:endParaRPr>
          </a:p>
          <a:p>
            <a:pPr marL="0" indent="0">
              <a:spcBef>
                <a:spcPts val="0"/>
              </a:spcBef>
              <a:buNone/>
            </a:pPr>
            <a:endParaRPr lang="fr-FR" sz="1200" b="1" dirty="0">
              <a:latin typeface="Arial" panose="020B0604020202020204" pitchFamily="34" charset="0"/>
              <a:cs typeface="Arial" panose="020B0604020202020204" pitchFamily="34" charset="0"/>
            </a:endParaRPr>
          </a:p>
          <a:p>
            <a:pPr marL="0" indent="0">
              <a:spcBef>
                <a:spcPts val="0"/>
              </a:spcBef>
              <a:buNone/>
            </a:pPr>
            <a:endParaRPr lang="fr-FR" sz="1200" b="1" dirty="0">
              <a:latin typeface="Arial" panose="020B0604020202020204" pitchFamily="34" charset="0"/>
              <a:cs typeface="Arial" panose="020B0604020202020204" pitchFamily="34" charset="0"/>
            </a:endParaRPr>
          </a:p>
          <a:p>
            <a:pPr marL="0" indent="0">
              <a:spcBef>
                <a:spcPts val="0"/>
              </a:spcBef>
              <a:buNone/>
            </a:pPr>
            <a:r>
              <a:rPr lang="fr-FR" sz="1200" b="1" dirty="0">
                <a:latin typeface="Arial" panose="020B0604020202020204" pitchFamily="34" charset="0"/>
                <a:cs typeface="Arial" panose="020B0604020202020204" pitchFamily="34" charset="0"/>
              </a:rPr>
              <a:t>Mentions légales</a:t>
            </a:r>
          </a:p>
          <a:p>
            <a:pPr marL="0" indent="0">
              <a:spcBef>
                <a:spcPts val="0"/>
              </a:spcBef>
              <a:buNone/>
            </a:pPr>
            <a:r>
              <a:rPr lang="fr-FR" sz="1000" dirty="0">
                <a:latin typeface="Arial" panose="020B0604020202020204" pitchFamily="34" charset="0"/>
                <a:cs typeface="Arial" panose="020B0604020202020204" pitchFamily="34" charset="0"/>
              </a:rPr>
              <a:t>Présentation Power Point : Paula de </a:t>
            </a:r>
            <a:r>
              <a:rPr lang="fr-FR" sz="1000" dirty="0" err="1">
                <a:latin typeface="Arial" panose="020B0604020202020204" pitchFamily="34" charset="0"/>
                <a:cs typeface="Arial" panose="020B0604020202020204" pitchFamily="34" charset="0"/>
              </a:rPr>
              <a:t>Jesus</a:t>
            </a:r>
            <a:r>
              <a:rPr lang="fr-FR" sz="1000" dirty="0">
                <a:latin typeface="Arial" panose="020B0604020202020204" pitchFamily="34" charset="0"/>
                <a:cs typeface="Arial" panose="020B0604020202020204" pitchFamily="34" charset="0"/>
              </a:rPr>
              <a:t>, octobre 2019</a:t>
            </a:r>
          </a:p>
          <a:p>
            <a:pPr marL="0" indent="0">
              <a:spcBef>
                <a:spcPts val="0"/>
              </a:spcBef>
              <a:buNone/>
            </a:pPr>
            <a:r>
              <a:rPr lang="fr-FR" sz="1000" dirty="0">
                <a:latin typeface="Arial" panose="020B0604020202020204" pitchFamily="34" charset="0"/>
                <a:cs typeface="Arial" panose="020B0604020202020204" pitchFamily="34" charset="0"/>
              </a:rPr>
              <a:t>Mise en page : G. </a:t>
            </a:r>
            <a:r>
              <a:rPr lang="fr-FR" sz="1000" dirty="0" err="1">
                <a:latin typeface="Arial" panose="020B0604020202020204" pitchFamily="34" charset="0"/>
                <a:cs typeface="Arial" panose="020B0604020202020204" pitchFamily="34" charset="0"/>
              </a:rPr>
              <a:t>Beslac</a:t>
            </a:r>
            <a:endParaRPr lang="fr-FR" sz="1000" dirty="0">
              <a:latin typeface="Arial" panose="020B0604020202020204" pitchFamily="34" charset="0"/>
              <a:cs typeface="Arial" panose="020B0604020202020204" pitchFamily="34" charset="0"/>
            </a:endParaRPr>
          </a:p>
          <a:p>
            <a:pPr marL="0" indent="0">
              <a:spcBef>
                <a:spcPts val="0"/>
              </a:spcBef>
              <a:buNone/>
            </a:pPr>
            <a:r>
              <a:rPr lang="fr-FR" sz="1000" dirty="0">
                <a:latin typeface="Arial" panose="020B0604020202020204" pitchFamily="34" charset="0"/>
                <a:cs typeface="Arial" panose="020B0604020202020204" pitchFamily="34" charset="0"/>
              </a:rPr>
              <a:t>Photographies et illustrations : Google, Agence Erasmus, </a:t>
            </a:r>
            <a:r>
              <a:rPr lang="fr-FR" sz="1000" dirty="0">
                <a:solidFill>
                  <a:schemeClr val="tx1"/>
                </a:solidFill>
                <a:latin typeface="Arial" panose="020B0604020202020204" pitchFamily="34" charset="0"/>
                <a:cs typeface="Arial" panose="020B0604020202020204" pitchFamily="34" charset="0"/>
              </a:rPr>
              <a:t>Sarah Ben Brahim, Daniel Vieira </a:t>
            </a:r>
            <a:r>
              <a:rPr lang="fr-FR" sz="1000" dirty="0" err="1">
                <a:solidFill>
                  <a:schemeClr val="tx1"/>
                </a:solidFill>
                <a:latin typeface="Arial" panose="020B0604020202020204" pitchFamily="34" charset="0"/>
                <a:cs typeface="Arial" panose="020B0604020202020204" pitchFamily="34" charset="0"/>
              </a:rPr>
              <a:t>Neves</a:t>
            </a:r>
            <a:r>
              <a:rPr lang="fr-FR" sz="1000" dirty="0">
                <a:solidFill>
                  <a:schemeClr val="tx1"/>
                </a:solidFill>
                <a:latin typeface="Arial" panose="020B0604020202020204" pitchFamily="34" charset="0"/>
                <a:cs typeface="Arial" panose="020B0604020202020204" pitchFamily="34" charset="0"/>
              </a:rPr>
              <a:t> et Paula de </a:t>
            </a:r>
            <a:r>
              <a:rPr lang="fr-FR" sz="1000" dirty="0" err="1">
                <a:solidFill>
                  <a:schemeClr val="tx1"/>
                </a:solidFill>
                <a:latin typeface="Arial" panose="020B0604020202020204" pitchFamily="34" charset="0"/>
                <a:cs typeface="Arial" panose="020B0604020202020204" pitchFamily="34" charset="0"/>
              </a:rPr>
              <a:t>Jesus</a:t>
            </a:r>
            <a:r>
              <a:rPr lang="fr-FR" sz="1000" dirty="0">
                <a:solidFill>
                  <a:schemeClr val="tx1"/>
                </a:solidFill>
                <a:latin typeface="Arial" panose="020B0604020202020204" pitchFamily="34" charset="0"/>
                <a:cs typeface="Arial" panose="020B0604020202020204" pitchFamily="34" charset="0"/>
              </a:rPr>
              <a:t>.</a:t>
            </a:r>
          </a:p>
          <a:p>
            <a:pPr marL="0" indent="0">
              <a:spcBef>
                <a:spcPts val="0"/>
              </a:spcBef>
              <a:buNone/>
            </a:pPr>
            <a:r>
              <a:rPr lang="fr-FR" sz="1000" dirty="0">
                <a:solidFill>
                  <a:schemeClr val="tx1"/>
                </a:solidFill>
                <a:latin typeface="Arial" panose="020B0604020202020204" pitchFamily="34" charset="0"/>
                <a:cs typeface="Arial" panose="020B0604020202020204" pitchFamily="34" charset="0"/>
              </a:rPr>
              <a:t>Photographies des stagiaires et équipes professionnelles publiées avec l’aimable autorisation de Silvia Marques, Directrice Marketing de </a:t>
            </a:r>
            <a:r>
              <a:rPr lang="fr-FR" sz="1000" dirty="0" err="1">
                <a:solidFill>
                  <a:schemeClr val="tx1"/>
                </a:solidFill>
                <a:latin typeface="Arial" panose="020B0604020202020204" pitchFamily="34" charset="0"/>
                <a:cs typeface="Arial" panose="020B0604020202020204" pitchFamily="34" charset="0"/>
              </a:rPr>
              <a:t>Era</a:t>
            </a:r>
            <a:r>
              <a:rPr lang="fr-FR" sz="1000" dirty="0">
                <a:solidFill>
                  <a:schemeClr val="tx1"/>
                </a:solidFill>
                <a:latin typeface="Arial" panose="020B0604020202020204" pitchFamily="34" charset="0"/>
                <a:cs typeface="Arial" panose="020B0604020202020204" pitchFamily="34" charset="0"/>
              </a:rPr>
              <a:t> Aveiro ainsi que des deux étudiants Sarah Ben Brahim et Daniel Vieira </a:t>
            </a:r>
            <a:endParaRPr lang="fr-FR" sz="1000" dirty="0">
              <a:latin typeface="Arial" panose="020B0604020202020204" pitchFamily="34" charset="0"/>
              <a:cs typeface="Arial" panose="020B0604020202020204" pitchFamily="34" charset="0"/>
            </a:endParaRPr>
          </a:p>
          <a:p>
            <a:pPr marL="0" indent="0">
              <a:buNone/>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60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706" y="760446"/>
            <a:ext cx="7218956" cy="5416383"/>
          </a:xfrm>
          <a:prstGeom prst="rect">
            <a:avLst/>
          </a:prstGeom>
        </p:spPr>
      </p:pic>
    </p:spTree>
    <p:extLst>
      <p:ext uri="{BB962C8B-B14F-4D97-AF65-F5344CB8AC3E}">
        <p14:creationId xmlns:p14="http://schemas.microsoft.com/office/powerpoint/2010/main" val="116198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5583" y="765208"/>
            <a:ext cx="7154779" cy="5366084"/>
          </a:xfrm>
          <a:prstGeom prst="rect">
            <a:avLst/>
          </a:prstGeom>
        </p:spPr>
      </p:pic>
    </p:spTree>
    <p:extLst>
      <p:ext uri="{BB962C8B-B14F-4D97-AF65-F5344CB8AC3E}">
        <p14:creationId xmlns:p14="http://schemas.microsoft.com/office/powerpoint/2010/main" val="117489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1196" y="689409"/>
            <a:ext cx="7305574" cy="5479181"/>
          </a:xfrm>
          <a:prstGeom prst="rect">
            <a:avLst/>
          </a:prstGeom>
        </p:spPr>
      </p:pic>
    </p:spTree>
    <p:extLst>
      <p:ext uri="{BB962C8B-B14F-4D97-AF65-F5344CB8AC3E}">
        <p14:creationId xmlns:p14="http://schemas.microsoft.com/office/powerpoint/2010/main" val="285667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434" y="699154"/>
            <a:ext cx="9375006" cy="4921878"/>
          </a:xfrm>
          <a:prstGeom prst="rect">
            <a:avLst/>
          </a:prstGeom>
        </p:spPr>
      </p:pic>
    </p:spTree>
    <p:extLst>
      <p:ext uri="{BB962C8B-B14F-4D97-AF65-F5344CB8AC3E}">
        <p14:creationId xmlns:p14="http://schemas.microsoft.com/office/powerpoint/2010/main" val="67071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434" y="732721"/>
            <a:ext cx="9452006" cy="4962303"/>
          </a:xfrm>
          <a:prstGeom prst="rect">
            <a:avLst/>
          </a:prstGeom>
        </p:spPr>
      </p:pic>
      <p:sp>
        <p:nvSpPr>
          <p:cNvPr id="4" name="TextBox 3">
            <a:extLst>
              <a:ext uri="{FF2B5EF4-FFF2-40B4-BE49-F238E27FC236}">
                <a16:creationId xmlns:a16="http://schemas.microsoft.com/office/drawing/2014/main" id="{09C19ADE-CF2A-4804-9589-54694F9B16FC}"/>
              </a:ext>
            </a:extLst>
          </p:cNvPr>
          <p:cNvSpPr txBox="1"/>
          <p:nvPr/>
        </p:nvSpPr>
        <p:spPr>
          <a:xfrm>
            <a:off x="2846896" y="5717270"/>
            <a:ext cx="8821276" cy="923330"/>
          </a:xfrm>
          <a:prstGeom prst="rect">
            <a:avLst/>
          </a:prstGeom>
          <a:noFill/>
        </p:spPr>
        <p:txBody>
          <a:bodyPr wrap="square" rtlCol="0">
            <a:spAutoFit/>
          </a:bodyPr>
          <a:lstStyle/>
          <a:p>
            <a:pPr algn="r"/>
            <a:r>
              <a:rPr lang="fr-FR" dirty="0">
                <a:solidFill>
                  <a:srgbClr val="000000"/>
                </a:solidFill>
                <a:latin typeface="Arial Narrow" pitchFamily="34"/>
              </a:rPr>
              <a:t>Silvia Marques, Directrice Marketing de </a:t>
            </a:r>
            <a:r>
              <a:rPr lang="fr-FR" dirty="0" err="1">
                <a:solidFill>
                  <a:srgbClr val="000000"/>
                </a:solidFill>
                <a:latin typeface="Arial Narrow" pitchFamily="34"/>
              </a:rPr>
              <a:t>Era</a:t>
            </a:r>
            <a:r>
              <a:rPr lang="fr-FR" dirty="0">
                <a:solidFill>
                  <a:srgbClr val="000000"/>
                </a:solidFill>
                <a:latin typeface="Arial Narrow" pitchFamily="34"/>
              </a:rPr>
              <a:t> Aveiro,</a:t>
            </a:r>
          </a:p>
          <a:p>
            <a:pPr algn="r"/>
            <a:r>
              <a:rPr lang="fr-FR" dirty="0">
                <a:solidFill>
                  <a:srgbClr val="000000"/>
                </a:solidFill>
                <a:latin typeface="Arial Narrow" pitchFamily="34"/>
              </a:rPr>
              <a:t>Sarah Ben Brahim et Daniel Vieira </a:t>
            </a:r>
          </a:p>
          <a:p>
            <a:endParaRPr lang="fr-FR" dirty="0"/>
          </a:p>
        </p:txBody>
      </p:sp>
    </p:spTree>
    <p:extLst>
      <p:ext uri="{BB962C8B-B14F-4D97-AF65-F5344CB8AC3E}">
        <p14:creationId xmlns:p14="http://schemas.microsoft.com/office/powerpoint/2010/main" val="326162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832" y="698723"/>
            <a:ext cx="7258403" cy="5460553"/>
          </a:xfrm>
          <a:prstGeom prst="rect">
            <a:avLst/>
          </a:prstGeom>
        </p:spPr>
      </p:pic>
      <p:sp>
        <p:nvSpPr>
          <p:cNvPr id="3" name="TextBox 2">
            <a:extLst>
              <a:ext uri="{FF2B5EF4-FFF2-40B4-BE49-F238E27FC236}">
                <a16:creationId xmlns:a16="http://schemas.microsoft.com/office/drawing/2014/main" id="{7A3AC935-69BD-4E19-A49E-296B158661D5}"/>
              </a:ext>
            </a:extLst>
          </p:cNvPr>
          <p:cNvSpPr txBox="1"/>
          <p:nvPr/>
        </p:nvSpPr>
        <p:spPr>
          <a:xfrm>
            <a:off x="6153751" y="6167204"/>
            <a:ext cx="4366662" cy="646331"/>
          </a:xfrm>
          <a:prstGeom prst="rect">
            <a:avLst/>
          </a:prstGeom>
          <a:noFill/>
        </p:spPr>
        <p:txBody>
          <a:bodyPr wrap="square" rtlCol="0">
            <a:spAutoFit/>
          </a:bodyPr>
          <a:lstStyle/>
          <a:p>
            <a:pPr algn="r"/>
            <a:r>
              <a:rPr lang="fr-FR" dirty="0">
                <a:solidFill>
                  <a:srgbClr val="000000"/>
                </a:solidFill>
                <a:latin typeface="Arial Narrow" pitchFamily="34"/>
              </a:rPr>
              <a:t>Aveiro - Portugal </a:t>
            </a:r>
          </a:p>
          <a:p>
            <a:endParaRPr lang="fr-FR" dirty="0"/>
          </a:p>
        </p:txBody>
      </p:sp>
    </p:spTree>
    <p:extLst>
      <p:ext uri="{BB962C8B-B14F-4D97-AF65-F5344CB8AC3E}">
        <p14:creationId xmlns:p14="http://schemas.microsoft.com/office/powerpoint/2010/main" val="360215823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0885" y="-30390"/>
            <a:ext cx="9347450" cy="713802"/>
          </a:xfrm>
        </p:spPr>
        <p:txBody>
          <a:bodyPr>
            <a:noAutofit/>
          </a:bodyPr>
          <a:lstStyle/>
          <a:p>
            <a:br>
              <a:rPr lang="fr-FR" sz="2000" dirty="0">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r>
              <a:rPr lang="fr-FR" sz="2000" dirty="0">
                <a:solidFill>
                  <a:schemeClr val="tx1"/>
                </a:solidFill>
                <a:latin typeface="Arial" panose="020B0604020202020204" pitchFamily="34" charset="0"/>
                <a:cs typeface="Arial" panose="020B0604020202020204" pitchFamily="34" charset="0"/>
              </a:rPr>
              <a:t>A un peu moins de 200 km au sud de Porto, Aveiro est construite sur une lagune. Des maisons aux couleurs vives et de style Art nouveau bordent les canaux qui sillonnent la ville. Aveiro possède encore quelques bateaux à la proue en forme de demi-lune, appelés </a:t>
            </a:r>
            <a:r>
              <a:rPr lang="fr-FR" sz="2000" i="1" dirty="0" err="1">
                <a:solidFill>
                  <a:schemeClr val="tx1"/>
                </a:solidFill>
                <a:latin typeface="Arial" panose="020B0604020202020204" pitchFamily="34" charset="0"/>
                <a:cs typeface="Arial" panose="020B0604020202020204" pitchFamily="34" charset="0"/>
              </a:rPr>
              <a:t>moliceiros</a:t>
            </a:r>
            <a:r>
              <a:rPr lang="fr-FR" sz="2000" dirty="0">
                <a:solidFill>
                  <a:schemeClr val="tx1"/>
                </a:solidFill>
                <a:latin typeface="Arial" panose="020B0604020202020204" pitchFamily="34" charset="0"/>
                <a:cs typeface="Arial" panose="020B0604020202020204" pitchFamily="34" charset="0"/>
              </a:rPr>
              <a:t>. A voir, le musée régional, le marché au poisson et le quartier des pêcheurs.</a:t>
            </a:r>
            <a:br>
              <a:rPr lang="fr-FR" sz="2000" dirty="0">
                <a:solidFill>
                  <a:schemeClr val="tx1"/>
                </a:solidFill>
                <a:latin typeface="Arial" panose="020B0604020202020204" pitchFamily="34" charset="0"/>
                <a:cs typeface="Arial" panose="020B0604020202020204" pitchFamily="34" charset="0"/>
              </a:rPr>
            </a:br>
            <a:br>
              <a:rPr lang="fr-FR" sz="2000" dirty="0">
                <a:latin typeface="Arial" panose="020B0604020202020204" pitchFamily="34" charset="0"/>
                <a:cs typeface="Arial" panose="020B0604020202020204" pitchFamily="34" charset="0"/>
              </a:rPr>
            </a:br>
            <a:endParaRPr lang="fr-FR" sz="2000" dirty="0">
              <a:latin typeface="Arial" panose="020B0604020202020204" pitchFamily="34" charset="0"/>
              <a:cs typeface="Arial" panose="020B0604020202020204" pitchFamily="34" charset="0"/>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3810" y="2791327"/>
            <a:ext cx="9028497" cy="3226000"/>
          </a:xfrm>
        </p:spPr>
      </p:pic>
      <p:sp>
        <p:nvSpPr>
          <p:cNvPr id="4" name="TextBox 3">
            <a:extLst>
              <a:ext uri="{FF2B5EF4-FFF2-40B4-BE49-F238E27FC236}">
                <a16:creationId xmlns:a16="http://schemas.microsoft.com/office/drawing/2014/main" id="{3E28DFEA-C275-4FF3-8773-6532DCA71481}"/>
              </a:ext>
            </a:extLst>
          </p:cNvPr>
          <p:cNvSpPr txBox="1"/>
          <p:nvPr/>
        </p:nvSpPr>
        <p:spPr>
          <a:xfrm>
            <a:off x="6182626" y="6042079"/>
            <a:ext cx="5146306" cy="646331"/>
          </a:xfrm>
          <a:prstGeom prst="rect">
            <a:avLst/>
          </a:prstGeom>
          <a:noFill/>
        </p:spPr>
        <p:txBody>
          <a:bodyPr wrap="square" rtlCol="0">
            <a:spAutoFit/>
          </a:bodyPr>
          <a:lstStyle/>
          <a:p>
            <a:pPr algn="r"/>
            <a:r>
              <a:rPr lang="fr-FR" dirty="0">
                <a:solidFill>
                  <a:srgbClr val="000000"/>
                </a:solidFill>
                <a:latin typeface="Arial Narrow" pitchFamily="34"/>
              </a:rPr>
              <a:t>Aveiro - Portugal </a:t>
            </a:r>
          </a:p>
          <a:p>
            <a:endParaRPr lang="fr-FR" dirty="0"/>
          </a:p>
        </p:txBody>
      </p:sp>
    </p:spTree>
    <p:extLst>
      <p:ext uri="{BB962C8B-B14F-4D97-AF65-F5344CB8AC3E}">
        <p14:creationId xmlns:p14="http://schemas.microsoft.com/office/powerpoint/2010/main" val="62526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0417" y="633735"/>
            <a:ext cx="8355148" cy="5572819"/>
          </a:xfrm>
        </p:spPr>
      </p:pic>
      <p:sp>
        <p:nvSpPr>
          <p:cNvPr id="5" name="TextBox 4">
            <a:extLst>
              <a:ext uri="{FF2B5EF4-FFF2-40B4-BE49-F238E27FC236}">
                <a16:creationId xmlns:a16="http://schemas.microsoft.com/office/drawing/2014/main" id="{F00899CB-1520-4A00-A131-7097B40EBE45}"/>
              </a:ext>
            </a:extLst>
          </p:cNvPr>
          <p:cNvSpPr txBox="1"/>
          <p:nvPr/>
        </p:nvSpPr>
        <p:spPr>
          <a:xfrm>
            <a:off x="6182625" y="6215329"/>
            <a:ext cx="4919939" cy="646331"/>
          </a:xfrm>
          <a:prstGeom prst="rect">
            <a:avLst/>
          </a:prstGeom>
          <a:noFill/>
        </p:spPr>
        <p:txBody>
          <a:bodyPr wrap="square" rtlCol="0">
            <a:spAutoFit/>
          </a:bodyPr>
          <a:lstStyle/>
          <a:p>
            <a:pPr algn="r"/>
            <a:r>
              <a:rPr lang="fr-FR" dirty="0">
                <a:solidFill>
                  <a:srgbClr val="000000"/>
                </a:solidFill>
                <a:latin typeface="Arial Narrow" pitchFamily="34"/>
              </a:rPr>
              <a:t>Aveiro - Portugal </a:t>
            </a:r>
          </a:p>
          <a:p>
            <a:endParaRPr lang="fr-FR" dirty="0"/>
          </a:p>
        </p:txBody>
      </p:sp>
    </p:spTree>
    <p:extLst>
      <p:ext uri="{BB962C8B-B14F-4D97-AF65-F5344CB8AC3E}">
        <p14:creationId xmlns:p14="http://schemas.microsoft.com/office/powerpoint/2010/main" val="410957899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1744</TotalTime>
  <Words>302</Words>
  <Application>Microsoft Office PowerPoint</Application>
  <PresentationFormat>Grand écran</PresentationFormat>
  <Paragraphs>37</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Arial Narrow</vt:lpstr>
      <vt:lpstr>Century Gothic</vt:lpstr>
      <vt:lpstr>Wingdings 3</vt:lpstr>
      <vt:lpstr>Wisp</vt:lpstr>
      <vt:lpstr>STAGE ERASMUS+ SARAH BEN BRAHIM  ET DANIEL VIEIRA NEVES</vt:lpstr>
      <vt:lpstr>Présentation PowerPoint</vt:lpstr>
      <vt:lpstr>Présentation PowerPoint</vt:lpstr>
      <vt:lpstr>Présentation PowerPoint</vt:lpstr>
      <vt:lpstr>Présentation PowerPoint</vt:lpstr>
      <vt:lpstr>Présentation PowerPoint</vt:lpstr>
      <vt:lpstr>Présentation PowerPoint</vt:lpstr>
      <vt:lpstr>  A un peu moins de 200 km au sud de Porto, Aveiro est construite sur une lagune. Des maisons aux couleurs vives et de style Art nouveau bordent les canaux qui sillonnent la ville. Aveiro possède encore quelques bateaux à la proue en forme de demi-lune, appelés moliceiros. A voir, le musée régional, le marché au poisson et le quartier des pêcheurs.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ERASMUS+</vt:lpstr>
      <vt:lpstr>Pour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dc:title>
  <dc:creator>Windows User</dc:creator>
  <cp:lastModifiedBy>Georges Cherry</cp:lastModifiedBy>
  <cp:revision>41</cp:revision>
  <cp:lastPrinted>2019-09-06T09:11:01Z</cp:lastPrinted>
  <dcterms:created xsi:type="dcterms:W3CDTF">2019-07-21T21:10:21Z</dcterms:created>
  <dcterms:modified xsi:type="dcterms:W3CDTF">2019-12-05T19:18:45Z</dcterms:modified>
</cp:coreProperties>
</file>